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7302500" cy="95885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99ABD9"/>
    <a:srgbClr val="EB8589"/>
    <a:srgbClr val="FFFF00"/>
    <a:srgbClr val="E0AD7E"/>
    <a:srgbClr val="EB9089"/>
    <a:srgbClr val="7B1C15"/>
    <a:srgbClr val="D3DBEF"/>
    <a:srgbClr val="21315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8" autoAdjust="0"/>
    <p:restoredTop sz="90929"/>
  </p:normalViewPr>
  <p:slideViewPr>
    <p:cSldViewPr>
      <p:cViewPr varScale="1">
        <p:scale>
          <a:sx n="72" d="100"/>
          <a:sy n="72" d="100"/>
        </p:scale>
        <p:origin x="-12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94" tIns="46846" rIns="93694" bIns="46846" numCol="1" anchor="t" anchorCtr="0" compatLnSpc="1">
            <a:prstTxWarp prst="textNoShape">
              <a:avLst/>
            </a:prstTxWarp>
          </a:bodyPr>
          <a:lstStyle>
            <a:lvl1pPr defTabSz="936625" eaLnBrk="0" hangingPunct="0">
              <a:defRPr sz="1200"/>
            </a:lvl1pPr>
          </a:lstStyle>
          <a:p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94" tIns="46846" rIns="93694" bIns="46846" numCol="1" anchor="t" anchorCtr="0" compatLnSpc="1">
            <a:prstTxWarp prst="textNoShape">
              <a:avLst/>
            </a:prstTxWarp>
          </a:bodyPr>
          <a:lstStyle>
            <a:lvl1pPr algn="r" defTabSz="936625" eaLnBrk="0" hangingPunct="0">
              <a:defRPr sz="1200"/>
            </a:lvl1pPr>
          </a:lstStyle>
          <a:p>
            <a:endParaRPr lang="en-GB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94" tIns="46846" rIns="93694" bIns="46846" numCol="1" anchor="b" anchorCtr="0" compatLnSpc="1">
            <a:prstTxWarp prst="textNoShape">
              <a:avLst/>
            </a:prstTxWarp>
          </a:bodyPr>
          <a:lstStyle>
            <a:lvl1pPr defTabSz="936625" eaLnBrk="0" hangingPunct="0">
              <a:defRPr sz="1200"/>
            </a:lvl1pPr>
          </a:lstStyle>
          <a:p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94" tIns="46846" rIns="93694" bIns="46846" numCol="1" anchor="b" anchorCtr="0" compatLnSpc="1">
            <a:prstTxWarp prst="textNoShape">
              <a:avLst/>
            </a:prstTxWarp>
          </a:bodyPr>
          <a:lstStyle>
            <a:lvl1pPr algn="r" defTabSz="936625" eaLnBrk="0" hangingPunct="0">
              <a:defRPr sz="1200"/>
            </a:lvl1pPr>
          </a:lstStyle>
          <a:p>
            <a:fld id="{38EE8899-BDB9-4965-A326-3A8B8C93BB7A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94" tIns="46846" rIns="93694" bIns="46846" numCol="1" anchor="t" anchorCtr="0" compatLnSpc="1">
            <a:prstTxWarp prst="textNoShape">
              <a:avLst/>
            </a:prstTxWarp>
          </a:bodyPr>
          <a:lstStyle>
            <a:lvl1pPr defTabSz="936625" eaLnBrk="0" hangingPunct="0">
              <a:defRPr sz="1200"/>
            </a:lvl1pPr>
          </a:lstStyle>
          <a:p>
            <a:endParaRPr lang="en-GB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94" tIns="46846" rIns="93694" bIns="46846" numCol="1" anchor="t" anchorCtr="0" compatLnSpc="1">
            <a:prstTxWarp prst="textNoShape">
              <a:avLst/>
            </a:prstTxWarp>
          </a:bodyPr>
          <a:lstStyle>
            <a:lvl1pPr algn="r" defTabSz="936625" eaLnBrk="0" hangingPunct="0">
              <a:defRPr sz="1200"/>
            </a:lvl1pPr>
          </a:lstStyle>
          <a:p>
            <a:endParaRPr lang="en-GB"/>
          </a:p>
        </p:txBody>
      </p:sp>
      <p:sp>
        <p:nvSpPr>
          <p:cNvPr id="410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22313"/>
            <a:ext cx="4787900" cy="3590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94" tIns="46846" rIns="93694" bIns="468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410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94" tIns="46846" rIns="93694" bIns="46846" numCol="1" anchor="b" anchorCtr="0" compatLnSpc="1">
            <a:prstTxWarp prst="textNoShape">
              <a:avLst/>
            </a:prstTxWarp>
          </a:bodyPr>
          <a:lstStyle>
            <a:lvl1pPr defTabSz="936625" eaLnBrk="0" hangingPunct="0">
              <a:defRPr sz="1200"/>
            </a:lvl1pPr>
          </a:lstStyle>
          <a:p>
            <a:endParaRPr lang="en-GB"/>
          </a:p>
        </p:txBody>
      </p:sp>
      <p:sp>
        <p:nvSpPr>
          <p:cNvPr id="410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94" tIns="46846" rIns="93694" bIns="46846" numCol="1" anchor="b" anchorCtr="0" compatLnSpc="1">
            <a:prstTxWarp prst="textNoShape">
              <a:avLst/>
            </a:prstTxWarp>
          </a:bodyPr>
          <a:lstStyle>
            <a:lvl1pPr algn="r" defTabSz="936625" eaLnBrk="0" hangingPunct="0">
              <a:defRPr sz="1200"/>
            </a:lvl1pPr>
          </a:lstStyle>
          <a:p>
            <a:fld id="{44E6F309-EEFE-4A09-9229-01F190FBBC7A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30755" name="Rectangle 3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7B1C15"/>
          </a:solidFill>
          <a:ln w="9525">
            <a:solidFill>
              <a:srgbClr val="63241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33076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905000"/>
          </a:xfrm>
        </p:spPr>
        <p:txBody>
          <a:bodyPr/>
          <a:lstStyle>
            <a:lvl1pPr algn="ctr">
              <a:defRPr sz="5400">
                <a:solidFill>
                  <a:srgbClr val="7B1C1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FB7F0B-EE3C-4CC5-AD08-6B42A12AC5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0"/>
            <a:ext cx="220980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47700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507879-9BB0-4991-AE5D-88497E6A9C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87AB5D-FA5D-4CDF-928C-924F234E85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F20A97-FA48-404E-9F13-D78895269F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1910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1910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97A87-0316-49CB-8FE5-080260F6F8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04D31C-ABD9-465B-9ADE-5389E11EA2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B9671C-9620-4806-938B-6050723885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DB0D03-809F-408D-9CF2-0243C6F031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16BA96-34DF-4A8D-987E-EDEAEC7BD1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3E96D7-B2A7-4190-A331-A37C430F80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10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534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9731" name="Rectangle 10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86738" y="649605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rgbClr val="7B1C15"/>
                </a:solidFill>
                <a:latin typeface="Optima Medium" pitchFamily="34" charset="0"/>
              </a:defRPr>
            </a:lvl1pPr>
          </a:lstStyle>
          <a:p>
            <a:fld id="{F117FBCD-C624-4C78-98A1-AEB8CFE5E99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29732" name="Rectangle 1028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7B1C15"/>
          </a:solidFill>
          <a:ln w="9525">
            <a:solidFill>
              <a:srgbClr val="63241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329737" name="Rectangle 103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0"/>
            <a:ext cx="746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34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Clr>
          <a:srgbClr val="99ABD9"/>
        </a:buClr>
        <a:buFont typeface="Wingdings" pitchFamily="2" charset="2"/>
        <a:buChar char="§"/>
        <a:defRPr sz="3200">
          <a:solidFill>
            <a:srgbClr val="213159"/>
          </a:solidFill>
          <a:latin typeface="+mn-lt"/>
          <a:ea typeface="+mn-ea"/>
          <a:cs typeface="+mn-cs"/>
        </a:defRPr>
      </a:lvl1pPr>
      <a:lvl2pPr marL="762000" indent="-285750" algn="l" rtl="0" eaLnBrk="1" fontAlgn="base" hangingPunct="1">
        <a:spcBef>
          <a:spcPct val="20000"/>
        </a:spcBef>
        <a:spcAft>
          <a:spcPct val="0"/>
        </a:spcAft>
        <a:buClr>
          <a:srgbClr val="99ABD9"/>
        </a:buClr>
        <a:buFont typeface="Wingdings" pitchFamily="2" charset="2"/>
        <a:buChar char="§"/>
        <a:defRPr sz="2800">
          <a:solidFill>
            <a:srgbClr val="213159"/>
          </a:solidFill>
          <a:latin typeface="+mn-lt"/>
        </a:defRPr>
      </a:lvl2pPr>
      <a:lvl3pPr marL="1143000" indent="-190500" algn="l" rtl="0" eaLnBrk="1" fontAlgn="base" hangingPunct="1">
        <a:spcBef>
          <a:spcPct val="20000"/>
        </a:spcBef>
        <a:spcAft>
          <a:spcPct val="0"/>
        </a:spcAft>
        <a:buClr>
          <a:srgbClr val="99ABD9"/>
        </a:buClr>
        <a:buFont typeface="Wingdings" pitchFamily="2" charset="2"/>
        <a:buChar char="§"/>
        <a:defRPr sz="2400">
          <a:solidFill>
            <a:srgbClr val="213159"/>
          </a:solidFill>
          <a:latin typeface="+mn-lt"/>
        </a:defRPr>
      </a:lvl3pPr>
      <a:lvl4pPr marL="1524000" indent="-190500" algn="l" rtl="0" eaLnBrk="1" fontAlgn="base" hangingPunct="1">
        <a:spcBef>
          <a:spcPct val="20000"/>
        </a:spcBef>
        <a:spcAft>
          <a:spcPct val="0"/>
        </a:spcAft>
        <a:buClr>
          <a:srgbClr val="99ABD9"/>
        </a:buClr>
        <a:buFont typeface="Wingdings" pitchFamily="2" charset="2"/>
        <a:buChar char="§"/>
        <a:defRPr sz="2000">
          <a:solidFill>
            <a:srgbClr val="213159"/>
          </a:solidFill>
          <a:latin typeface="+mn-lt"/>
        </a:defRPr>
      </a:lvl4pPr>
      <a:lvl5pPr marL="1943100" indent="-190500" algn="l" rtl="0" eaLnBrk="1" fontAlgn="base" hangingPunct="1">
        <a:spcBef>
          <a:spcPct val="20000"/>
        </a:spcBef>
        <a:spcAft>
          <a:spcPct val="0"/>
        </a:spcAft>
        <a:buClr>
          <a:srgbClr val="99ABD9"/>
        </a:buClr>
        <a:buFont typeface="Wingdings" pitchFamily="2" charset="2"/>
        <a:buChar char="§"/>
        <a:defRPr sz="2000">
          <a:solidFill>
            <a:srgbClr val="213159"/>
          </a:solidFill>
          <a:latin typeface="+mn-lt"/>
        </a:defRPr>
      </a:lvl5pPr>
      <a:lvl6pPr marL="2400300" indent="-190500" algn="l" rtl="0" eaLnBrk="1" fontAlgn="base" hangingPunct="1">
        <a:spcBef>
          <a:spcPct val="20000"/>
        </a:spcBef>
        <a:spcAft>
          <a:spcPct val="0"/>
        </a:spcAft>
        <a:buClr>
          <a:srgbClr val="99ABD9"/>
        </a:buClr>
        <a:buFont typeface="Wingdings" pitchFamily="2" charset="2"/>
        <a:buChar char="§"/>
        <a:defRPr sz="2000">
          <a:solidFill>
            <a:srgbClr val="213159"/>
          </a:solidFill>
          <a:latin typeface="+mn-lt"/>
        </a:defRPr>
      </a:lvl6pPr>
      <a:lvl7pPr marL="2857500" indent="-190500" algn="l" rtl="0" eaLnBrk="1" fontAlgn="base" hangingPunct="1">
        <a:spcBef>
          <a:spcPct val="20000"/>
        </a:spcBef>
        <a:spcAft>
          <a:spcPct val="0"/>
        </a:spcAft>
        <a:buClr>
          <a:srgbClr val="99ABD9"/>
        </a:buClr>
        <a:buFont typeface="Wingdings" pitchFamily="2" charset="2"/>
        <a:buChar char="§"/>
        <a:defRPr sz="2000">
          <a:solidFill>
            <a:srgbClr val="213159"/>
          </a:solidFill>
          <a:latin typeface="+mn-lt"/>
        </a:defRPr>
      </a:lvl7pPr>
      <a:lvl8pPr marL="3314700" indent="-190500" algn="l" rtl="0" eaLnBrk="1" fontAlgn="base" hangingPunct="1">
        <a:spcBef>
          <a:spcPct val="20000"/>
        </a:spcBef>
        <a:spcAft>
          <a:spcPct val="0"/>
        </a:spcAft>
        <a:buClr>
          <a:srgbClr val="99ABD9"/>
        </a:buClr>
        <a:buFont typeface="Wingdings" pitchFamily="2" charset="2"/>
        <a:buChar char="§"/>
        <a:defRPr sz="2000">
          <a:solidFill>
            <a:srgbClr val="213159"/>
          </a:solidFill>
          <a:latin typeface="+mn-lt"/>
        </a:defRPr>
      </a:lvl8pPr>
      <a:lvl9pPr marL="3771900" indent="-190500" algn="l" rtl="0" eaLnBrk="1" fontAlgn="base" hangingPunct="1">
        <a:spcBef>
          <a:spcPct val="20000"/>
        </a:spcBef>
        <a:spcAft>
          <a:spcPct val="0"/>
        </a:spcAft>
        <a:buClr>
          <a:srgbClr val="99ABD9"/>
        </a:buClr>
        <a:buFont typeface="Wingdings" pitchFamily="2" charset="2"/>
        <a:buChar char="§"/>
        <a:defRPr sz="2000">
          <a:solidFill>
            <a:srgbClr val="21315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enmodelica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da.liu.se/labs/pelab/modelica/OpenModelica/MDT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1981200"/>
            <a:ext cx="8172480" cy="1905000"/>
          </a:xfrm>
        </p:spPr>
        <p:txBody>
          <a:bodyPr/>
          <a:lstStyle/>
          <a:p>
            <a:r>
              <a:rPr lang="sv-SE" sz="4400" dirty="0" smtClean="0"/>
              <a:t>Installing MDT in Eclipse</a:t>
            </a:r>
            <a:endParaRPr lang="en-GB" sz="4400" dirty="0"/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mtClean="0"/>
              <a:t>Adrian.Pop@liu.se</a:t>
            </a:r>
            <a:endParaRPr lang="sv-SE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Eclipse - MDT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Click:</a:t>
            </a:r>
          </a:p>
          <a:p>
            <a:r>
              <a:rPr lang="sv-SE" dirty="0" smtClean="0"/>
              <a:t>Next-&gt;Next-&gt;(accept the license)</a:t>
            </a:r>
          </a:p>
          <a:p>
            <a:r>
              <a:rPr lang="sv-SE" dirty="0" smtClean="0"/>
              <a:t>Finish</a:t>
            </a:r>
          </a:p>
          <a:p>
            <a:r>
              <a:rPr lang="sv-SE" dirty="0" smtClean="0"/>
              <a:t>Accept not signed content</a:t>
            </a:r>
          </a:p>
          <a:p>
            <a:r>
              <a:rPr lang="sv-SE" dirty="0" smtClean="0"/>
              <a:t>Say yes at restart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7AB5D-FA5D-4CDF-928C-924F234E85C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Eclipse – Activate Modelica Perspective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7AB5D-FA5D-4CDF-928C-924F234E85C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37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42918"/>
            <a:ext cx="8232342" cy="621508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437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857364"/>
            <a:ext cx="3857652" cy="461580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 rot="10800000" flipV="1">
            <a:off x="1571604" y="2000240"/>
            <a:ext cx="5500726" cy="135732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2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82" y="642918"/>
            <a:ext cx="8172450" cy="618172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 bwMode="auto">
          <a:xfrm>
            <a:off x="500034" y="2500306"/>
            <a:ext cx="1000132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Eclipse – Modelica Perspective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7AB5D-FA5D-4CDF-928C-924F234E85C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071678"/>
            <a:ext cx="1071538" cy="1477328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800" dirty="0" smtClean="0"/>
              <a:t>Right click</a:t>
            </a:r>
          </a:p>
          <a:p>
            <a:pPr algn="ctr"/>
            <a:r>
              <a:rPr lang="sv-SE" sz="1800" dirty="0" smtClean="0"/>
              <a:t>in the</a:t>
            </a:r>
          </a:p>
          <a:p>
            <a:pPr algn="ctr"/>
            <a:r>
              <a:rPr lang="sv-SE" sz="1800" dirty="0" smtClean="0"/>
              <a:t>Projects</a:t>
            </a:r>
          </a:p>
          <a:p>
            <a:pPr algn="ctr"/>
            <a:r>
              <a:rPr lang="sv-SE" sz="1800" dirty="0" smtClean="0"/>
              <a:t>area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42918"/>
            <a:ext cx="8172450" cy="618172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Eclipse – New Modelica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7AB5D-FA5D-4CDF-928C-924F234E85C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39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32" y="1738334"/>
            <a:ext cx="4762500" cy="47625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>
            <a:off x="3428992" y="2071678"/>
            <a:ext cx="1000132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5400000" flipH="1" flipV="1">
            <a:off x="-321503" y="3964785"/>
            <a:ext cx="3643338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71406" y="5783065"/>
            <a:ext cx="2000264" cy="646331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800" dirty="0" smtClean="0"/>
              <a:t>Right click in the</a:t>
            </a:r>
          </a:p>
          <a:p>
            <a:pPr algn="ctr"/>
            <a:r>
              <a:rPr lang="sv-SE" sz="1800" dirty="0" smtClean="0"/>
              <a:t>Projects area</a:t>
            </a:r>
            <a:endParaRPr lang="en-US" sz="1800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 rot="5400000">
            <a:off x="-1250197" y="4250537"/>
            <a:ext cx="3071834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Eclipse – First Modelica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7AB5D-FA5D-4CDF-928C-924F234E85C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40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42918"/>
            <a:ext cx="8238597" cy="621508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43182"/>
            <a:ext cx="8534400" cy="785818"/>
          </a:xfrm>
        </p:spPr>
        <p:txBody>
          <a:bodyPr/>
          <a:lstStyle/>
          <a:p>
            <a:pPr algn="ctr">
              <a:buNone/>
            </a:pPr>
            <a:r>
              <a:rPr lang="sv-SE" smtClean="0">
                <a:hlinkClick r:id="rId2"/>
              </a:rPr>
              <a:t>https://</a:t>
            </a:r>
            <a:r>
              <a:rPr lang="sv-SE" dirty="0" smtClean="0">
                <a:hlinkClick r:id="rId2"/>
              </a:rPr>
              <a:t>www.OpenModelica.org</a:t>
            </a:r>
            <a:endParaRPr lang="sv-S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7AB5D-FA5D-4CDF-928C-924F234E85C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90E6B-28D8-4AA9-8675-338E36AA26F4}" type="slidenum">
              <a:rPr lang="en-US"/>
              <a:pPr/>
              <a:t>2</a:t>
            </a:fld>
            <a:endParaRPr lang="en-US"/>
          </a:p>
        </p:txBody>
      </p:sp>
      <p:sp>
        <p:nvSpPr>
          <p:cNvPr id="4136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Download Eclipse Classic 3.5.1 </a:t>
            </a:r>
            <a:endParaRPr lang="en-US" dirty="0"/>
          </a:p>
        </p:txBody>
      </p:sp>
      <p:pic>
        <p:nvPicPr>
          <p:cNvPr id="413700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12182"/>
            <a:ext cx="7500958" cy="6245817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928662" y="3286124"/>
            <a:ext cx="5357850" cy="857256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E1C89-8605-4E3A-9078-B56FF0114F80}" type="slidenum">
              <a:rPr lang="en-US"/>
              <a:pPr/>
              <a:t>3</a:t>
            </a:fld>
            <a:endParaRPr lang="en-US"/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Install Eclipse by unpacking the .zip</a:t>
            </a:r>
            <a:endParaRPr lang="en-US" dirty="0"/>
          </a:p>
        </p:txBody>
      </p:sp>
      <p:pic>
        <p:nvPicPr>
          <p:cNvPr id="4147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5" y="642918"/>
            <a:ext cx="9060665" cy="621508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52004-5402-4E6E-9526-AC582262EA1B}" type="slidenum">
              <a:rPr lang="en-US"/>
              <a:pPr/>
              <a:t>4</a:t>
            </a:fld>
            <a:endParaRPr lang="en-US"/>
          </a:p>
        </p:txBody>
      </p:sp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Start Eclipse</a:t>
            </a:r>
            <a:endParaRPr lang="en-US" dirty="0"/>
          </a:p>
        </p:txBody>
      </p:sp>
      <p:pic>
        <p:nvPicPr>
          <p:cNvPr id="4157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7"/>
            <a:ext cx="7715304" cy="6196867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A52FF-7400-443C-A214-DB2755162CE7}" type="slidenum">
              <a:rPr lang="en-US"/>
              <a:pPr/>
              <a:t>5</a:t>
            </a:fld>
            <a:endParaRPr lang="en-US"/>
          </a:p>
        </p:txBody>
      </p:sp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Choose an Eclipse Workspace</a:t>
            </a:r>
            <a:endParaRPr lang="en-US" dirty="0"/>
          </a:p>
        </p:txBody>
      </p:sp>
      <p:pic>
        <p:nvPicPr>
          <p:cNvPr id="416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642918"/>
            <a:ext cx="6929486" cy="623767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Eclipse - Help-&gt;Install New Software...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7AB5D-FA5D-4CDF-928C-924F234E85C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33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8491978" cy="621508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/>
          <p:nvPr/>
        </p:nvCxnSpPr>
        <p:spPr bwMode="auto">
          <a:xfrm rot="16200000" flipH="1">
            <a:off x="7358084" y="2357431"/>
            <a:ext cx="714377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Eclipse - Install New Software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7AB5D-FA5D-4CDF-928C-924F234E85C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34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" y="642918"/>
            <a:ext cx="6508353" cy="621508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 rot="10800000">
            <a:off x="6143636" y="1928803"/>
            <a:ext cx="107157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858016" y="1714488"/>
            <a:ext cx="1928826" cy="461665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dirty="0"/>
              <a:t>c</a:t>
            </a:r>
            <a:r>
              <a:rPr lang="sv-SE" dirty="0" smtClean="0"/>
              <a:t>lick on Add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708920"/>
            <a:ext cx="5220072" cy="207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995936" y="3786190"/>
            <a:ext cx="5146922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50" b="1" dirty="0" smtClean="0">
                <a:solidFill>
                  <a:srgbClr val="FF0000"/>
                </a:solidFill>
                <a:hlinkClick r:id="rId4"/>
              </a:rPr>
              <a:t>Enter Name: MDT and Location:</a:t>
            </a:r>
            <a:r>
              <a:rPr lang="en-US" sz="1450" b="1" dirty="0">
                <a:solidFill>
                  <a:srgbClr val="FF0000"/>
                </a:solidFill>
                <a:hlinkClick r:id="rId4"/>
              </a:rPr>
              <a:t/>
            </a:r>
            <a:br>
              <a:rPr lang="en-US" sz="1450" b="1" dirty="0">
                <a:solidFill>
                  <a:srgbClr val="FF0000"/>
                </a:solidFill>
                <a:hlinkClick r:id="rId4"/>
              </a:rPr>
            </a:br>
            <a:r>
              <a:rPr lang="en-US" sz="1450" b="1" dirty="0" smtClean="0">
                <a:solidFill>
                  <a:srgbClr val="FF0000"/>
                </a:solidFill>
                <a:hlinkClick r:id="rId4"/>
              </a:rPr>
              <a:t>http://www.ida.liu.se/labs/pelab/modelica/OpenModelica/MDT</a:t>
            </a:r>
            <a:endParaRPr lang="en-US" sz="145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6516216" cy="604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Eclipse – Important Step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7AB5D-FA5D-4CDF-928C-924F234E85C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0" y="4727424"/>
            <a:ext cx="1785918" cy="28575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91646" y="4293096"/>
            <a:ext cx="1928826" cy="1200329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Un-Check:</a:t>
            </a:r>
          </a:p>
          <a:p>
            <a:pPr algn="ctr"/>
            <a:r>
              <a:rPr lang="sv-SE" dirty="0" smtClean="0"/>
              <a:t>Group items by category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72264" y="714356"/>
            <a:ext cx="2571736" cy="954107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2800" dirty="0" smtClean="0"/>
              <a:t>By default no MDT is </a:t>
            </a:r>
            <a:r>
              <a:rPr lang="sv-SE" sz="2800" b="1" dirty="0" smtClean="0"/>
              <a:t>shown</a:t>
            </a:r>
            <a:r>
              <a:rPr lang="sv-SE" sz="2800" dirty="0" smtClean="0"/>
              <a:t>!</a:t>
            </a:r>
            <a:endParaRPr lang="en-US" sz="2800" dirty="0"/>
          </a:p>
        </p:txBody>
      </p:sp>
      <p:cxnSp>
        <p:nvCxnSpPr>
          <p:cNvPr id="11" name="Straight Arrow Connector 10"/>
          <p:cNvCxnSpPr>
            <a:stCxn id="10" idx="2"/>
            <a:endCxn id="8" idx="0"/>
          </p:cNvCxnSpPr>
          <p:nvPr/>
        </p:nvCxnSpPr>
        <p:spPr bwMode="auto">
          <a:xfrm flipH="1">
            <a:off x="7856059" y="1668463"/>
            <a:ext cx="2073" cy="262463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rot="10800000">
            <a:off x="1763688" y="4869160"/>
            <a:ext cx="5143536" cy="158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6115608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0"/>
            <a:ext cx="7858148" cy="609600"/>
          </a:xfrm>
        </p:spPr>
        <p:txBody>
          <a:bodyPr/>
          <a:lstStyle/>
          <a:p>
            <a:r>
              <a:rPr lang="sv-SE" dirty="0" smtClean="0"/>
              <a:t>Eclipse - Select MDT 0.7.3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7AB5D-FA5D-4CDF-928C-924F234E85C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362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509470"/>
            <a:ext cx="4716016" cy="450350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 bwMode="auto">
          <a:xfrm flipV="1">
            <a:off x="4429126" y="5805264"/>
            <a:ext cx="2663154" cy="6955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adrp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1C1C1C"/>
      </a:hlink>
      <a:folHlink>
        <a:srgbClr val="292929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adrpo</Template>
  <TotalTime>104</TotalTime>
  <Words>139</Words>
  <Application>Microsoft Office PowerPoint</Application>
  <PresentationFormat>On-screen Show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adrpo</vt:lpstr>
      <vt:lpstr>Installing MDT in Eclipse</vt:lpstr>
      <vt:lpstr>Download Eclipse Classic 3.5.1 </vt:lpstr>
      <vt:lpstr>Install Eclipse by unpacking the .zip</vt:lpstr>
      <vt:lpstr>Start Eclipse</vt:lpstr>
      <vt:lpstr>Choose an Eclipse Workspace</vt:lpstr>
      <vt:lpstr>Eclipse - Help-&gt;Install New Software...</vt:lpstr>
      <vt:lpstr>Eclipse - Install New Software</vt:lpstr>
      <vt:lpstr>Eclipse – Important Step</vt:lpstr>
      <vt:lpstr>Eclipse - Select MDT 0.7.3</vt:lpstr>
      <vt:lpstr>Eclipse - MDT</vt:lpstr>
      <vt:lpstr>Eclipse – Activate Modelica Perspective</vt:lpstr>
      <vt:lpstr>Eclipse – Modelica Perspective</vt:lpstr>
      <vt:lpstr>Eclipse – New Modelica Project</vt:lpstr>
      <vt:lpstr>Eclipse – First Modelica Project</vt:lpstr>
      <vt:lpstr>The End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MDT in Eclipse 3.5.1</dc:title>
  <dc:creator> </dc:creator>
  <cp:lastModifiedBy>Adrian Pop</cp:lastModifiedBy>
  <cp:revision>15</cp:revision>
  <cp:lastPrinted>2001-06-05T14:43:50Z</cp:lastPrinted>
  <dcterms:created xsi:type="dcterms:W3CDTF">2009-10-31T12:04:50Z</dcterms:created>
  <dcterms:modified xsi:type="dcterms:W3CDTF">2015-05-05T11:11:27Z</dcterms:modified>
</cp:coreProperties>
</file>